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59" r:id="rId4"/>
    <p:sldId id="271" r:id="rId5"/>
    <p:sldId id="275" r:id="rId6"/>
    <p:sldId id="276" r:id="rId7"/>
    <p:sldId id="277" r:id="rId8"/>
    <p:sldId id="278" r:id="rId9"/>
    <p:sldId id="256" r:id="rId10"/>
    <p:sldId id="265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74C377-24B8-4EFB-A160-9D35DF0FDEE1}" v="6" dt="2025-03-21T17:35:34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7C84DF-BD5C-ED50-F795-FA962FFB1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498A91C-B820-7E14-2755-3EDBA6F44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4DB9DE-EF1D-C4B1-CBE5-C9FB1465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7FC201-9403-EFDA-41F2-09905A2E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23AF91-28CC-9CD6-132C-E3D3FE73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7110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1FEF5-4656-179E-109B-FCFD1389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99E8E8-89EC-D6CA-4DE4-1C4680E5A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9FFBD5-DBB9-2931-228A-07889ECB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CD1F2B-7D7E-67EC-8DD9-A4901D37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D96A72-06F6-28F5-6FD2-D4A9436C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5383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B0CCE8E-F9B5-9C60-2C10-4FABC59FC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DBF7C06-4BE1-E386-63D2-811BC74BD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A439D4-4494-94B8-F125-1C00BDBE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1AE83E-19DC-B208-4BE6-486A4A50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90F656-5740-DB7F-A01E-0BC7F741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4592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B111C4-C2A7-22E7-7346-5D50D050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68991F-16AC-DB0D-29EC-8988ACA4D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626948-EFA7-9FE3-F6D9-1A2D9EEF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61A591-B781-6EF8-C43B-D8B4D020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D4B127-DBB0-3A36-09F3-9398B923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5683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A5F572-F4A7-9894-D659-2F417D5A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2E1784-9C98-351E-2683-9C4DA474A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DF9B1C-44AF-A977-A05B-12055A7A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A31CEC-B80B-8FA1-1548-F87293B9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5C72BD-8F73-082E-AE01-46E61325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6983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1EDB1F-51C6-938A-1775-BBA15E66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6DBFAC-2B5F-DDCD-38BA-25C131672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7A83CF6-B224-7322-9D06-7294FF175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1B448A1-A91D-45F2-E2B6-D37DC71C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FDFA5F-851B-2852-C000-94B7FC90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44AA8F2-314F-DC07-5AED-4AEDCDCE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8253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22EE58-7CCE-D0A8-0B51-B5C1AEEF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82DDADB-BC68-3A09-E9CF-C280D2C52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C86E4B-64C3-4E66-E69D-DFDD5F969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1846EBB-5168-354E-4FD4-5F54B9954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D4B21B-7F8A-DDBF-D9AA-559216952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F91D061-3B93-117B-9DF6-1E93FFA7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F11FECE-6501-479F-C5B4-AEE05E2D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339BC82-983A-967A-5BB2-18488C16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8022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7FB77B-4D3B-3D59-C667-32916FE9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95D954B-1F0E-8313-F659-84CFED5A4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487E095-FD63-9448-7404-F61D5031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BAEC0FD-0B7E-0AD3-C27F-4314C5EE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6039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87D59B7-3FDB-062B-CE45-5F42B50E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26D0D61-0216-AEF5-D5EA-ACFC8DCC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5550780-C530-12BB-0E7E-F98E37EC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9564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D088A5-F346-FB34-F679-DB3391DD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5D6908-954E-60F8-EFA8-B7F31B5A8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F3FFBA-7594-DF68-4903-B3BB39B8F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A8B71A-F177-D5D4-2307-76F747D0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097393A-7EC6-4F49-DD03-A608DDE4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96026CC-D9F1-F962-D17A-00EDB0B2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021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BEAEEA-425F-2BAD-A846-B5F31600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F4ED00D-67E2-932A-847D-2EA42243D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B8F4DAB-0A0C-73C3-95A0-BBBED73C8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4C5D8E1-F4DF-91FF-13B3-FD831683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ADB2C5F-8DEE-67F3-9F79-AF4901AD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7E98960-4411-8F94-B203-872C75FB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357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0B5F8B9-5F4A-1F71-AA44-10C969A5C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01D98B-0547-4334-2208-A80A28C71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F9EFD9-8635-19DE-17B3-8BAB70697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2BB71-A97C-4280-9E78-B646F3312370}" type="datetimeFigureOut">
              <a:rPr lang="en-IN" smtClean="0"/>
              <a:pPr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09AF50-7EE9-CAA3-2357-567440E16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EDDCCE-4BB1-7271-FFBA-8F102E336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B0302-C9F9-4DA7-9DA5-22375A5D804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1714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A7E60D7-07A0-BF33-3E66-E2F8C99B0E41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3598CB1-43FE-F616-74FA-6AEE59FA6BF1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3B51A12-2089-4E83-A185-4C70C93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10418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87C7729E-193F-258C-8EF4-20F3CCBF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D814EF05-CC25-9D43-57B5-90EDB1ED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609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AC4BF904-2B4D-1986-6D4C-27CBD9A5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1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13CE1DE-D210-C7A2-61C0-FF7B6B511F8A}"/>
              </a:ext>
            </a:extLst>
          </p:cNvPr>
          <p:cNvSpPr txBox="1"/>
          <p:nvPr/>
        </p:nvSpPr>
        <p:spPr>
          <a:xfrm flipH="1">
            <a:off x="348110" y="889693"/>
            <a:ext cx="1141806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rgbClr val="111111"/>
              </a:solidFill>
              <a:latin typeface="-apple-system"/>
            </a:endParaRPr>
          </a:p>
          <a:p>
            <a:r>
              <a:rPr lang="en-GB" sz="4000" b="1" dirty="0">
                <a:solidFill>
                  <a:srgbClr val="111111"/>
                </a:solidFill>
                <a:latin typeface="-apple-system"/>
              </a:rPr>
              <a:t>Project Title:</a:t>
            </a:r>
          </a:p>
          <a:p>
            <a:r>
              <a:rPr lang="en-US" sz="4000" b="1" dirty="0"/>
              <a:t>Yoga Pose Detection System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1400" i="1" dirty="0"/>
              <a:t>Using Deep Learning for Yoga Pose Detection and Feedback</a:t>
            </a:r>
            <a:endParaRPr lang="en-GB" sz="1400" dirty="0">
              <a:solidFill>
                <a:srgbClr val="111111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rgbClr val="111111"/>
              </a:solidFill>
              <a:latin typeface="-apple-system"/>
            </a:endParaRPr>
          </a:p>
          <a:p>
            <a:r>
              <a:rPr lang="en-GB" b="1" dirty="0">
                <a:solidFill>
                  <a:srgbClr val="111111"/>
                </a:solidFill>
                <a:latin typeface="-apple-system"/>
              </a:rPr>
              <a:t>TEAM MEMBERS: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21BQ1A42F1 – R. Pavan Kumar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21BQ1A42G6 – S. Nandini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22BQ5A4217 – Sk. Nayeem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22BQ5A4218 – Sk. Baji Baba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  <a:p>
            <a:r>
              <a:rPr lang="en-GB" b="1" dirty="0">
                <a:solidFill>
                  <a:srgbClr val="111111"/>
                </a:solidFill>
                <a:latin typeface="-apple-system"/>
              </a:rPr>
              <a:t>Under the Guidance of</a:t>
            </a:r>
            <a:r>
              <a:rPr lang="en-GB" b="1" dirty="0" smtClean="0">
                <a:solidFill>
                  <a:srgbClr val="111111"/>
                </a:solidFill>
                <a:latin typeface="-apple-system"/>
              </a:rPr>
              <a:t>:</a:t>
            </a:r>
            <a:endParaRPr lang="en-GB" b="1" dirty="0">
              <a:solidFill>
                <a:srgbClr val="111111"/>
              </a:solidFill>
              <a:latin typeface="-apple-system"/>
            </a:endParaRPr>
          </a:p>
          <a:p>
            <a:endParaRPr lang="en-GB" dirty="0">
              <a:solidFill>
                <a:srgbClr val="111111"/>
              </a:solidFill>
              <a:latin typeface="-apple-system"/>
            </a:endParaRPr>
          </a:p>
          <a:p>
            <a:r>
              <a:rPr lang="en-GB" b="1" dirty="0">
                <a:solidFill>
                  <a:srgbClr val="111111"/>
                </a:solidFill>
                <a:latin typeface="-apple-system"/>
              </a:rPr>
              <a:t>(Project Guide)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									</a:t>
            </a:r>
            <a:r>
              <a:rPr lang="en-GB" b="1" dirty="0">
                <a:solidFill>
                  <a:srgbClr val="111111"/>
                </a:solidFill>
                <a:latin typeface="-apple-system"/>
              </a:rPr>
              <a:t>  HOD-CSM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,</a:t>
            </a:r>
          </a:p>
          <a:p>
            <a:r>
              <a:rPr lang="en-GB" b="1" smtClean="0">
                <a:solidFill>
                  <a:srgbClr val="111111"/>
                </a:solidFill>
                <a:latin typeface="-apple-system"/>
              </a:rPr>
              <a:t>   K</a:t>
            </a:r>
            <a:r>
              <a:rPr lang="en-GB" b="1" dirty="0" smtClean="0">
                <a:solidFill>
                  <a:srgbClr val="111111"/>
                </a:solidFill>
                <a:latin typeface="-apple-system"/>
              </a:rPr>
              <a:t>. </a:t>
            </a:r>
            <a:r>
              <a:rPr lang="en-GB" b="1" dirty="0" err="1" smtClean="0">
                <a:solidFill>
                  <a:srgbClr val="111111"/>
                </a:solidFill>
                <a:latin typeface="-apple-system"/>
              </a:rPr>
              <a:t>Sireesha</a:t>
            </a:r>
            <a:r>
              <a:rPr lang="en-GB" b="1" dirty="0" smtClean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GB" dirty="0">
                <a:solidFill>
                  <a:srgbClr val="111111"/>
                </a:solidFill>
                <a:latin typeface="-apple-system"/>
              </a:rPr>
              <a:t>								             Dr.K.Suresh Babu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rgbClr val="111111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rgbClr val="111111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rgbClr val="111111"/>
              </a:solidFill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DCE0033-3720-944C-E599-B069BFF36DAF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22BQ5A4218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89802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54FFD9-C02C-2315-043E-4CEAB3652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9A79FFC-5437-7873-BD86-BE16D6B20113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83BC39-DB9B-E418-D58E-7E41334B2246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1C8A767-BAA8-E0C0-AB3D-552922344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3BC950E0-8F7D-D62A-D1A5-38539046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E358FCA-5AED-37C7-E2E2-FD733C2E1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07CD3BA0-C447-CF28-0EC1-89C1840B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10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065374-2821-1CA4-3F09-9997D8482ABA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B9A51B4D-D85C-9B5C-1163-2F4F99C53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9991" y="3839516"/>
            <a:ext cx="5867632" cy="2577600"/>
          </a:xfrm>
          <a:prstGeom prst="rect">
            <a:avLst/>
          </a:prstGeom>
        </p:spPr>
      </p:pic>
      <p:pic>
        <p:nvPicPr>
          <p:cNvPr id="8" name="Picture 7" descr="A person doing a push up&#10;&#10;AI-generated content may be incorrect.">
            <a:extLst>
              <a:ext uri="{FF2B5EF4-FFF2-40B4-BE49-F238E27FC236}">
                <a16:creationId xmlns:a16="http://schemas.microsoft.com/office/drawing/2014/main" xmlns="" id="{9D262C63-6D62-05A6-3556-AA838C5BB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11" y="851400"/>
            <a:ext cx="5798844" cy="2577600"/>
          </a:xfrm>
          <a:prstGeom prst="rect">
            <a:avLst/>
          </a:prstGeom>
        </p:spPr>
      </p:pic>
      <p:pic>
        <p:nvPicPr>
          <p:cNvPr id="15" name="Picture 14" descr="A screenshot of a yoga posture detection&#10;&#10;AI-generated content may be incorrect.">
            <a:extLst>
              <a:ext uri="{FF2B5EF4-FFF2-40B4-BE49-F238E27FC236}">
                <a16:creationId xmlns:a16="http://schemas.microsoft.com/office/drawing/2014/main" xmlns="" id="{6B9B9F89-3556-016A-294C-5A7CE8AFF0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81164" y="3639873"/>
            <a:ext cx="5698634" cy="257760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D709E63E-15AB-CF6C-5A8A-7DF09B65CB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06304" y="851400"/>
            <a:ext cx="5826165" cy="2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278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E9F1D3F-C15F-D597-777F-35838A6D1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7F80F9F-2141-BE29-439B-E8B13B5ED555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2BF0516-DEC0-D7D6-2D49-8457A82B9B05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A7D9A31-6B8C-6358-2934-58F01A70B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AE6D62E5-229F-BF20-0D56-67AA5DAB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490AED65-EFD6-9312-C940-3F93AAAC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0FAA5C7E-0C7A-0703-052A-4D674516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11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1F4351E-D5F9-7AA2-E73C-E86C4FDDB773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FF20E2C5-8A28-1C57-DD36-2936F7E02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851400"/>
            <a:ext cx="5711796" cy="2577600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xmlns="" id="{5EF185A4-C828-A5EF-42F1-25682EC76C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072" y="3683567"/>
            <a:ext cx="5465651" cy="257760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F84E4CAC-6125-A145-AD3B-06C5C026D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71665" y="934375"/>
            <a:ext cx="6053635" cy="54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488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33F3487-01DC-F17F-F20A-ED2981F2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13C3B74-87F1-C504-5C6F-081CF8B897CE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26F012E-6E07-B9B8-D0ED-EB6B94B4C4CF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CD53DC1-067C-DA4F-F842-8BE40A8EB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6E8E5EA-5A42-18B8-1AD6-C3EFAB17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0A148B83-455D-6284-9622-307EF399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66AA872E-F604-77D0-6685-14DF7EF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12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0B989B-8557-EE92-B153-B6CCEFE0AC26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pic>
        <p:nvPicPr>
          <p:cNvPr id="6" name="Picture 5" descr="A line graph with numbers and lines&#10;&#10;AI-generated content may be incorrect.">
            <a:extLst>
              <a:ext uri="{FF2B5EF4-FFF2-40B4-BE49-F238E27FC236}">
                <a16:creationId xmlns:a16="http://schemas.microsoft.com/office/drawing/2014/main" xmlns="" id="{7B8A4588-9007-1962-E728-5F7CD06B7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7343" y="3815630"/>
            <a:ext cx="3388952" cy="2577600"/>
          </a:xfrm>
          <a:prstGeom prst="rect">
            <a:avLst/>
          </a:prstGeom>
        </p:spPr>
      </p:pic>
      <p:pic>
        <p:nvPicPr>
          <p:cNvPr id="8" name="Picture 7" descr="A graph of a line&#10;&#10;AI-generated content may be incorrect.">
            <a:extLst>
              <a:ext uri="{FF2B5EF4-FFF2-40B4-BE49-F238E27FC236}">
                <a16:creationId xmlns:a16="http://schemas.microsoft.com/office/drawing/2014/main" xmlns="" id="{7B19BC6C-7360-2B63-B606-BF8D1CA34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66295" y="3851370"/>
            <a:ext cx="3413916" cy="2577600"/>
          </a:xfrm>
          <a:prstGeom prst="rect">
            <a:avLst/>
          </a:prstGeom>
        </p:spPr>
      </p:pic>
      <p:pic>
        <p:nvPicPr>
          <p:cNvPr id="14" name="Picture 13" descr="A collage of different poses&#10;&#10;AI-generated content may be incorrect.">
            <a:extLst>
              <a:ext uri="{FF2B5EF4-FFF2-40B4-BE49-F238E27FC236}">
                <a16:creationId xmlns:a16="http://schemas.microsoft.com/office/drawing/2014/main" xmlns="" id="{54632B14-7534-E53D-B474-13B8363C7D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926" y="1137650"/>
            <a:ext cx="4781778" cy="4909189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xmlns="" id="{6E57EF32-0377-E10D-4183-045FDF3D4F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5264" y="799103"/>
            <a:ext cx="7186735" cy="30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372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C981DC-42C6-BD26-8814-1A0E2A73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4A9CF4E-FF04-4905-C8D8-EF9CF044241E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958A220-7407-769B-A977-55B667B03670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79A5A6F-C2BC-7718-D3BC-4D102D76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32CAC30C-CDAE-9822-03A1-07328741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264200B5-0D04-7F1A-74CC-799C8721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0266EB03-B04B-0ED3-38D2-02BB8EB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2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0CC0194-85C1-1122-6E59-3CBA414CDC85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86741DA-896C-65F5-66BA-78C4B23789EB}"/>
              </a:ext>
            </a:extLst>
          </p:cNvPr>
          <p:cNvSpPr txBox="1"/>
          <p:nvPr/>
        </p:nvSpPr>
        <p:spPr>
          <a:xfrm flipH="1">
            <a:off x="1228563" y="1604646"/>
            <a:ext cx="97348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GB" dirty="0">
              <a:solidFill>
                <a:srgbClr val="111111"/>
              </a:solidFill>
              <a:latin typeface="-apple-system"/>
            </a:endParaRPr>
          </a:p>
          <a:p>
            <a:r>
              <a:rPr lang="en-US" sz="2400" b="1" dirty="0">
                <a:solidFill>
                  <a:srgbClr val="111111"/>
                </a:solidFill>
                <a:latin typeface="-apple-system"/>
              </a:rPr>
              <a:t>Abstract:</a:t>
            </a:r>
            <a:endParaRPr lang="en-US" sz="2000" b="1" dirty="0">
              <a:solidFill>
                <a:srgbClr val="111111"/>
              </a:solidFill>
              <a:latin typeface="-apple-system"/>
            </a:endParaRPr>
          </a:p>
          <a:p>
            <a:pPr>
              <a:buNone/>
            </a:pPr>
            <a:r>
              <a:rPr lang="en-US" sz="2000" dirty="0"/>
              <a:t>The </a:t>
            </a:r>
            <a:r>
              <a:rPr lang="en-US" sz="2000" b="1" dirty="0"/>
              <a:t>Yoga Pose Detection System</a:t>
            </a:r>
            <a:r>
              <a:rPr lang="en-US" sz="2000" dirty="0"/>
              <a:t> is a web-based platform that leverages </a:t>
            </a:r>
            <a:r>
              <a:rPr lang="en-US" sz="2000" b="1" dirty="0"/>
              <a:t>Deep Learning</a:t>
            </a:r>
            <a:r>
              <a:rPr lang="en-US" sz="2000" dirty="0"/>
              <a:t> to accurately identify and analyze yoga poses. Using advanced models like </a:t>
            </a:r>
            <a:r>
              <a:rPr lang="en-US" sz="2000" b="1" dirty="0" err="1"/>
              <a:t>MobileNet</a:t>
            </a:r>
            <a:r>
              <a:rPr lang="en-US" sz="2000" dirty="0"/>
              <a:t>, </a:t>
            </a:r>
            <a:r>
              <a:rPr lang="en-US" sz="2000" b="1" dirty="0"/>
              <a:t>VGG16</a:t>
            </a:r>
            <a:r>
              <a:rPr lang="en-US" sz="2000" dirty="0"/>
              <a:t>, and </a:t>
            </a:r>
            <a:r>
              <a:rPr lang="en-US" sz="2000" b="1" dirty="0" err="1"/>
              <a:t>DenseNet</a:t>
            </a:r>
            <a:r>
              <a:rPr lang="en-US" sz="2000" dirty="0"/>
              <a:t>, the system provides real-time pose detection, feedback, and personalized recommendations. It enables users to upload images or use webcams to receive immediate corrections on pose accuracy. The system also includes features such as </a:t>
            </a:r>
            <a:r>
              <a:rPr lang="en-US" sz="2000" b="1" dirty="0"/>
              <a:t>user authentication</a:t>
            </a:r>
            <a:r>
              <a:rPr lang="en-US" sz="2000" dirty="0"/>
              <a:t> with OTP verification, </a:t>
            </a:r>
            <a:r>
              <a:rPr lang="en-US" sz="2000" b="1" dirty="0"/>
              <a:t>yoga pose search</a:t>
            </a:r>
            <a:r>
              <a:rPr lang="en-US" sz="2000" dirty="0"/>
              <a:t>, </a:t>
            </a:r>
            <a:r>
              <a:rPr lang="en-US" sz="2000" b="1" dirty="0"/>
              <a:t>sentiment analysis</a:t>
            </a:r>
            <a:r>
              <a:rPr lang="en-US" sz="2000" dirty="0"/>
              <a:t> on feedback, and an </a:t>
            </a:r>
            <a:r>
              <a:rPr lang="en-US" sz="2000" b="1" dirty="0"/>
              <a:t>admin dashboard</a:t>
            </a:r>
            <a:r>
              <a:rPr lang="en-US" sz="2000" dirty="0"/>
              <a:t> for tracking user activity. The platform aims to offer a seamless yoga learning experience, improving user’s alignment and overall practice with dynamic tools for engagement and progress monitoring.</a:t>
            </a:r>
          </a:p>
        </p:txBody>
      </p:sp>
    </p:spTree>
    <p:extLst>
      <p:ext uri="{BB962C8B-B14F-4D97-AF65-F5344CB8AC3E}">
        <p14:creationId xmlns:p14="http://schemas.microsoft.com/office/powerpoint/2010/main" xmlns="" val="117494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6146F79-3C84-6626-727C-670049DC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4D680AE-DB7C-A2FB-C62D-7867F0C0DA3F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4480A97-C8A5-4539-44D9-AF328A6D5C8E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F7B7AC1-0F5B-6575-2537-F93719F6A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8577A5DD-2455-A781-293A-DCC9777E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ED8C373B-2F57-9942-5207-EB1855FC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B00722E7-FB1D-471F-2729-0D87AFF8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3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CE73B70-65DD-0D6C-8CA1-554889E1DE00}"/>
              </a:ext>
            </a:extLst>
          </p:cNvPr>
          <p:cNvSpPr txBox="1"/>
          <p:nvPr/>
        </p:nvSpPr>
        <p:spPr>
          <a:xfrm flipH="1">
            <a:off x="347638" y="681795"/>
            <a:ext cx="1141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</a:rPr>
              <a:t>System Architecture</a:t>
            </a:r>
            <a:endParaRPr lang="en-IN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D9415B-6825-E460-BF03-FE0706C5E054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FC6A5E-9881-2353-701D-CAA4B44EF3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1000" y="1226502"/>
            <a:ext cx="8845176" cy="52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687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C981DC-42C6-BD26-8814-1A0E2A73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4A9CF4E-FF04-4905-C8D8-EF9CF044241E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958A220-7407-769B-A977-55B667B03670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79A5A6F-C2BC-7718-D3BC-4D102D76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32CAC30C-CDAE-9822-03A1-07328741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264200B5-0D04-7F1A-74CC-799C8721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0266EB03-B04B-0ED3-38D2-02BB8EB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4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0CC0194-85C1-1122-6E59-3CBA414CDC85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4C803D-4F39-4EE9-C8DE-78491DC5A2EE}"/>
              </a:ext>
            </a:extLst>
          </p:cNvPr>
          <p:cNvSpPr txBox="1"/>
          <p:nvPr/>
        </p:nvSpPr>
        <p:spPr>
          <a:xfrm flipH="1">
            <a:off x="-1" y="799394"/>
            <a:ext cx="1212809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/>
              <a:t>Proposed Solution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/>
              <a:t>Yoga Pose Detection System</a:t>
            </a:r>
            <a:r>
              <a:rPr lang="en-US" sz="2000" dirty="0"/>
              <a:t> leverages </a:t>
            </a:r>
            <a:r>
              <a:rPr lang="en-US" sz="2000" b="1" dirty="0"/>
              <a:t>Deep Learning</a:t>
            </a:r>
            <a:r>
              <a:rPr lang="en-US" sz="2000" dirty="0"/>
              <a:t> and </a:t>
            </a:r>
            <a:r>
              <a:rPr lang="en-US" sz="2000" b="1" dirty="0"/>
              <a:t>Computer Vision</a:t>
            </a:r>
            <a:r>
              <a:rPr lang="en-US" sz="2000" dirty="0"/>
              <a:t> to provide real-time yoga pose detection and feedback, offering users an interactive way to improve their practice. By utilizing models like </a:t>
            </a:r>
            <a:r>
              <a:rPr lang="en-US" sz="2000" b="1" dirty="0" err="1"/>
              <a:t>MobileNet</a:t>
            </a:r>
            <a:r>
              <a:rPr lang="en-US" sz="2000" dirty="0"/>
              <a:t>, </a:t>
            </a:r>
            <a:r>
              <a:rPr lang="en-US" sz="2000" b="1" dirty="0"/>
              <a:t>VGG16</a:t>
            </a:r>
            <a:r>
              <a:rPr lang="en-US" sz="2000" dirty="0"/>
              <a:t>, and </a:t>
            </a:r>
            <a:r>
              <a:rPr lang="en-US" sz="2000" b="1" dirty="0" err="1"/>
              <a:t>DenseNet</a:t>
            </a:r>
            <a:r>
              <a:rPr lang="en-US" sz="2000" dirty="0"/>
              <a:t>, the system accurately predicts and classifies yoga poses based on images or webcam inputs. Key features include </a:t>
            </a:r>
            <a:r>
              <a:rPr lang="en-US" sz="2000" b="1" dirty="0"/>
              <a:t>user and admin authentication</a:t>
            </a:r>
            <a:r>
              <a:rPr lang="en-US" sz="2000" dirty="0"/>
              <a:t> with OTP verification, </a:t>
            </a:r>
            <a:r>
              <a:rPr lang="en-US" sz="2000" b="1" dirty="0"/>
              <a:t>real-time pose detection</a:t>
            </a:r>
            <a:r>
              <a:rPr lang="en-US" sz="2000" dirty="0"/>
              <a:t>, and </a:t>
            </a:r>
            <a:r>
              <a:rPr lang="en-US" sz="2000" b="1" dirty="0"/>
              <a:t>pose recommendations</a:t>
            </a:r>
            <a:r>
              <a:rPr lang="en-US" sz="2000" dirty="0"/>
              <a:t> based on health goals. Additionally, the system offers a </a:t>
            </a:r>
            <a:r>
              <a:rPr lang="en-US" sz="2000" b="1" dirty="0"/>
              <a:t>yoga pose search interface</a:t>
            </a:r>
            <a:r>
              <a:rPr lang="en-US" sz="2000" dirty="0"/>
              <a:t> with detailed instructions and tutorials, </a:t>
            </a:r>
            <a:r>
              <a:rPr lang="en-US" sz="2000" b="1" dirty="0"/>
              <a:t>sentiment analysis</a:t>
            </a:r>
            <a:r>
              <a:rPr lang="en-US" sz="2000" dirty="0"/>
              <a:t> on user feedback, and an </a:t>
            </a:r>
            <a:r>
              <a:rPr lang="en-US" sz="2000" b="1" dirty="0"/>
              <a:t>admin dashboard</a:t>
            </a:r>
            <a:r>
              <a:rPr lang="en-US" sz="2000" dirty="0"/>
              <a:t> for tracking metrics and progress. The proposed solution aims to provide users with a seamless, interactive yoga learning experience, improving posture, alignment, and overall fitness.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b="1" dirty="0"/>
              <a:t>Functional Requirements</a:t>
            </a:r>
            <a:endParaRPr lang="en-US" sz="2000" dirty="0"/>
          </a:p>
          <a:p>
            <a:pPr>
              <a:buNone/>
            </a:pPr>
            <a:r>
              <a:rPr lang="en-US" sz="2000" b="1" dirty="0"/>
              <a:t>Yoga Pose History and Tracking: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Maintain a comprehensive history of yoga poses, allowing users to review previous poses and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Implement search and filter functionality to find specific poses and track improvements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Allow users to add notes or comments to individual pose entries for better tracking of their progress and adjustments.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 a timeline view to visualize users' yoga practice and alignment improvements.</a:t>
            </a:r>
          </a:p>
        </p:txBody>
      </p:sp>
    </p:spTree>
    <p:extLst>
      <p:ext uri="{BB962C8B-B14F-4D97-AF65-F5344CB8AC3E}">
        <p14:creationId xmlns:p14="http://schemas.microsoft.com/office/powerpoint/2010/main" xmlns="" val="114167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C981DC-42C6-BD26-8814-1A0E2A73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4A9CF4E-FF04-4905-C8D8-EF9CF044241E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958A220-7407-769B-A977-55B667B03670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79A5A6F-C2BC-7718-D3BC-4D102D76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32CAC30C-CDAE-9822-03A1-07328741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264200B5-0D04-7F1A-74CC-799C8721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0266EB03-B04B-0ED3-38D2-02BB8EB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0CC0194-85C1-1122-6E59-3CBA414CDC85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A5A6A6B-491B-2748-1EC8-D12616D6E657}"/>
              </a:ext>
            </a:extLst>
          </p:cNvPr>
          <p:cNvSpPr txBox="1"/>
          <p:nvPr/>
        </p:nvSpPr>
        <p:spPr>
          <a:xfrm>
            <a:off x="762000" y="1752600"/>
            <a:ext cx="105537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/>
              <a:t>Goals Setting and Tracking: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Enable users to set specific yoga-related goals (e.g., flexibility improvement, pose accuracy).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 progress tracking with visual indicators to show achievements in pose accuracy and alignment.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Send periodic progress updates, congratulating users on milestones and improvements.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Allow users to update goals based on performance and practice.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Offline Functionality: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Implement offline access for users to practice poses and view previous feedback without an internet connection.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Sync data with the cloud when the connection is restored, ensuring data is up-to-date.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Offer real-time feedback and suggestions even in offline mode for uninterrupted practice.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Store user settings and preferences locally for a seamless experience when offline.</a:t>
            </a:r>
          </a:p>
        </p:txBody>
      </p:sp>
    </p:spTree>
    <p:extLst>
      <p:ext uri="{BB962C8B-B14F-4D97-AF65-F5344CB8AC3E}">
        <p14:creationId xmlns:p14="http://schemas.microsoft.com/office/powerpoint/2010/main" xmlns="" val="229953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C981DC-42C6-BD26-8814-1A0E2A73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4A9CF4E-FF04-4905-C8D8-EF9CF044241E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958A220-7407-769B-A977-55B667B03670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79A5A6F-C2BC-7718-D3BC-4D102D76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32CAC30C-CDAE-9822-03A1-07328741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264200B5-0D04-7F1A-74CC-799C8721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0266EB03-B04B-0ED3-38D2-02BB8EB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6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0CC0194-85C1-1122-6E59-3CBA414CDC85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956C63E-66A0-555E-3B9F-7EA14F269265}"/>
              </a:ext>
            </a:extLst>
          </p:cNvPr>
          <p:cNvSpPr txBox="1"/>
          <p:nvPr/>
        </p:nvSpPr>
        <p:spPr>
          <a:xfrm>
            <a:off x="252168" y="610548"/>
            <a:ext cx="11456894" cy="586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Software Requirements</a:t>
            </a:r>
            <a:endParaRPr lang="en-IN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UI Design</a:t>
            </a:r>
            <a:r>
              <a:rPr lang="en-IN" dirty="0"/>
              <a:t>: Figma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Development Environment</a:t>
            </a:r>
            <a:r>
              <a:rPr lang="en-IN" dirty="0"/>
              <a:t>: Visual Studio Code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Programming Languages</a:t>
            </a:r>
            <a:r>
              <a:rPr lang="en-IN" dirty="0"/>
              <a:t>: Python (Django), JavaScript (React)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Deep Learning Frameworks</a:t>
            </a:r>
            <a:r>
              <a:rPr lang="en-IN" dirty="0"/>
              <a:t>: TensorFlow, </a:t>
            </a:r>
            <a:r>
              <a:rPr lang="en-IN" dirty="0" err="1"/>
              <a:t>Keras</a:t>
            </a:r>
            <a:endParaRPr lang="en-IN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Database</a:t>
            </a:r>
            <a:r>
              <a:rPr lang="en-IN" dirty="0"/>
              <a:t>: SQLite3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Model Training</a:t>
            </a:r>
            <a:r>
              <a:rPr lang="en-IN" dirty="0"/>
              <a:t>: </a:t>
            </a:r>
            <a:r>
              <a:rPr lang="en-IN" dirty="0" err="1"/>
              <a:t>Jupyter</a:t>
            </a:r>
            <a:r>
              <a:rPr lang="en-IN" dirty="0"/>
              <a:t> Notebooks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Real-Time Processing</a:t>
            </a:r>
            <a:r>
              <a:rPr lang="en-IN" dirty="0"/>
              <a:t>: OpenCV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Version Control</a:t>
            </a:r>
            <a:r>
              <a:rPr lang="en-IN" dirty="0"/>
              <a:t>: GitHub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Cloud Services</a:t>
            </a:r>
            <a:r>
              <a:rPr lang="en-IN" dirty="0"/>
              <a:t>: AWS (for deployment and scalability)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Communication</a:t>
            </a:r>
            <a:r>
              <a:rPr lang="en-IN" dirty="0"/>
              <a:t>: Email OTP for user authentication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User Activity Tracking</a:t>
            </a:r>
            <a:r>
              <a:rPr lang="en-IN" dirty="0"/>
              <a:t>: Google Analytics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Feedback Analysis</a:t>
            </a:r>
            <a:r>
              <a:rPr lang="en-IN" dirty="0"/>
              <a:t>: Python’s NLTK (Natural Language Toolkit)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API Testing</a:t>
            </a:r>
            <a:r>
              <a:rPr lang="en-IN" dirty="0"/>
              <a:t>: Postman</a:t>
            </a:r>
          </a:p>
        </p:txBody>
      </p:sp>
    </p:spTree>
    <p:extLst>
      <p:ext uri="{BB962C8B-B14F-4D97-AF65-F5344CB8AC3E}">
        <p14:creationId xmlns:p14="http://schemas.microsoft.com/office/powerpoint/2010/main" xmlns="" val="169644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C981DC-42C6-BD26-8814-1A0E2A73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4A9CF4E-FF04-4905-C8D8-EF9CF044241E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958A220-7407-769B-A977-55B667B03670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79A5A6F-C2BC-7718-D3BC-4D102D76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32CAC30C-CDAE-9822-03A1-07328741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264200B5-0D04-7F1A-74CC-799C8721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0266EB03-B04B-0ED3-38D2-02BB8EB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7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0CC0194-85C1-1122-6E59-3CBA414CDC85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D0A737D-D07C-17A1-287A-00357308F0D3}"/>
              </a:ext>
            </a:extLst>
          </p:cNvPr>
          <p:cNvSpPr txBox="1"/>
          <p:nvPr/>
        </p:nvSpPr>
        <p:spPr>
          <a:xfrm>
            <a:off x="879288" y="1157630"/>
            <a:ext cx="91664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Hardware Requirements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Operating System</a:t>
            </a:r>
            <a:r>
              <a:rPr lang="en-US" dirty="0"/>
              <a:t>: Windows 10 or above / macOS for development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RAM</a:t>
            </a:r>
            <a:r>
              <a:rPr lang="en-US" dirty="0"/>
              <a:t>: 8GB or higher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Storage</a:t>
            </a:r>
            <a:r>
              <a:rPr lang="en-US" dirty="0"/>
              <a:t>: 500GB HDD or SSD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Graphics</a:t>
            </a:r>
            <a:r>
              <a:rPr lang="en-US" dirty="0"/>
              <a:t>: Integrated graphics or dedicated GPU (for real-time pose detection)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Internet Speed</a:t>
            </a:r>
            <a:r>
              <a:rPr lang="en-US" dirty="0"/>
              <a:t>: 10Mbps or higher (for cloud data syncing, API requests, and real-time video processing)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Camera</a:t>
            </a:r>
            <a:r>
              <a:rPr lang="en-US" dirty="0"/>
              <a:t>: 720p or higher resolution webcam for real-time pose detection</a:t>
            </a:r>
          </a:p>
        </p:txBody>
      </p:sp>
    </p:spTree>
    <p:extLst>
      <p:ext uri="{BB962C8B-B14F-4D97-AF65-F5344CB8AC3E}">
        <p14:creationId xmlns:p14="http://schemas.microsoft.com/office/powerpoint/2010/main" xmlns="" val="84081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C981DC-42C6-BD26-8814-1A0E2A73E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4A9CF4E-FF04-4905-C8D8-EF9CF044241E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958A220-7407-769B-A977-55B667B03670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79A5A6F-C2BC-7718-D3BC-4D102D76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32CAC30C-CDAE-9822-03A1-07328741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264200B5-0D04-7F1A-74CC-799C8721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0266EB03-B04B-0ED3-38D2-02BB8EB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8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0CC0194-85C1-1122-6E59-3CBA414CDC85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2B459D-DD6A-F82A-1F2A-C992F1727B47}"/>
              </a:ext>
            </a:extLst>
          </p:cNvPr>
          <p:cNvSpPr txBox="1"/>
          <p:nvPr/>
        </p:nvSpPr>
        <p:spPr>
          <a:xfrm>
            <a:off x="282388" y="954430"/>
            <a:ext cx="1145689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Results:</a:t>
            </a:r>
          </a:p>
          <a:p>
            <a:endParaRPr lang="en-IN" sz="2800" b="1" dirty="0"/>
          </a:p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Yoga Pose Detection System</a:t>
            </a:r>
            <a:r>
              <a:rPr lang="en-US" dirty="0"/>
              <a:t> is designed to enhance user’s yoga practice by providing real-time pose detection, personalized feedback, and progress tracking. The system integrates </a:t>
            </a:r>
            <a:r>
              <a:rPr lang="en-US" b="1" dirty="0" err="1"/>
              <a:t>MobileNet</a:t>
            </a:r>
            <a:r>
              <a:rPr lang="en-US" dirty="0"/>
              <a:t>, </a:t>
            </a:r>
            <a:r>
              <a:rPr lang="en-US" b="1" dirty="0"/>
              <a:t>VGG16</a:t>
            </a:r>
            <a:r>
              <a:rPr lang="en-US" dirty="0"/>
              <a:t>, and </a:t>
            </a:r>
            <a:r>
              <a:rPr lang="en-US" b="1" dirty="0" err="1"/>
              <a:t>DenseNet</a:t>
            </a:r>
            <a:r>
              <a:rPr lang="en-US" dirty="0"/>
              <a:t> deep learning models to predict yoga poses with high accuracy, offering immediate feedback on pose correctness and alignment. Key features like </a:t>
            </a:r>
            <a:r>
              <a:rPr lang="en-US" b="1" dirty="0"/>
              <a:t>yoga pose search</a:t>
            </a:r>
            <a:r>
              <a:rPr lang="en-US" dirty="0"/>
              <a:t>, </a:t>
            </a:r>
            <a:r>
              <a:rPr lang="en-US" b="1" dirty="0"/>
              <a:t>sentiment analysis</a:t>
            </a:r>
            <a:r>
              <a:rPr lang="en-US" dirty="0"/>
              <a:t> on user feedback, and </a:t>
            </a:r>
            <a:r>
              <a:rPr lang="en-US" b="1" dirty="0"/>
              <a:t>admin dashboards</a:t>
            </a:r>
            <a:r>
              <a:rPr lang="en-US" dirty="0"/>
              <a:t> for tracking metrics contribute to an engaging user experience. The system's </a:t>
            </a:r>
            <a:r>
              <a:rPr lang="en-US" b="1" dirty="0"/>
              <a:t>real-time webcam detection</a:t>
            </a:r>
            <a:r>
              <a:rPr lang="en-US" dirty="0"/>
              <a:t> allows users to practice interactively and receive ongoing corrections, ensuring continuous improvement.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With accurate predictions and actionable feedback, users can track their progress and set goals, while </a:t>
            </a:r>
            <a:r>
              <a:rPr lang="en-US" b="1" dirty="0"/>
              <a:t>pose recommendations</a:t>
            </a:r>
            <a:r>
              <a:rPr lang="en-US" dirty="0"/>
              <a:t> based on health benefits help users enhance their practice. The platform also supports </a:t>
            </a:r>
            <a:r>
              <a:rPr lang="en-US" b="1" dirty="0"/>
              <a:t>user and admin authentication</a:t>
            </a:r>
            <a:r>
              <a:rPr lang="en-US" dirty="0"/>
              <a:t>, providing secure access to personalized content and data. Overall, the system creates a comprehensive and seamless yoga learning experience for users at all levels, encouraging long-term engagement and improved well-being.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3650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A7E60D7-07A0-BF33-3E66-E2F8C99B0E41}"/>
              </a:ext>
            </a:extLst>
          </p:cNvPr>
          <p:cNvSpPr/>
          <p:nvPr/>
        </p:nvSpPr>
        <p:spPr>
          <a:xfrm>
            <a:off x="-1" y="-53980"/>
            <a:ext cx="12192000" cy="83739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Department of CSE-AI &amp; ML (CSM)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3598CB1-43FE-F616-74FA-6AEE59FA6BF1}"/>
              </a:ext>
            </a:extLst>
          </p:cNvPr>
          <p:cNvSpPr/>
          <p:nvPr/>
        </p:nvSpPr>
        <p:spPr>
          <a:xfrm>
            <a:off x="0" y="6464710"/>
            <a:ext cx="12192000" cy="3932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3B51A12-2089-4E83-A185-4C70C935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11" y="-38004"/>
            <a:ext cx="3229896" cy="7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87C7729E-193F-258C-8EF4-20F3CCBF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0922"/>
            <a:ext cx="997974" cy="365125"/>
          </a:xfrm>
        </p:spPr>
        <p:txBody>
          <a:bodyPr/>
          <a:lstStyle/>
          <a:p>
            <a:fld id="{E60D7E71-BA44-46DD-9382-D2032C4A3F28}" type="datetime1">
              <a:rPr lang="en-IN" smtClean="0">
                <a:solidFill>
                  <a:srgbClr val="FF33CC"/>
                </a:solidFill>
              </a:rPr>
              <a:pPr/>
              <a:t>30-03-2025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D814EF05-CC25-9D43-57B5-90EDB1ED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9271" y="6473622"/>
            <a:ext cx="4114800" cy="365125"/>
          </a:xfrm>
        </p:spPr>
        <p:txBody>
          <a:bodyPr/>
          <a:lstStyle/>
          <a:p>
            <a:r>
              <a:rPr lang="en-IN" dirty="0">
                <a:solidFill>
                  <a:srgbClr val="FF33CC"/>
                </a:solidFill>
              </a:rPr>
              <a:t>VVIT @ Dept. CSM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AC4BF904-2B4D-1986-6D4C-27CBD9A5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994" y="6478792"/>
            <a:ext cx="614516" cy="347256"/>
          </a:xfrm>
        </p:spPr>
        <p:txBody>
          <a:bodyPr/>
          <a:lstStyle/>
          <a:p>
            <a:fld id="{0F06A4E2-163B-4ABA-8562-AD05AC3F17C5}" type="slidenum">
              <a:rPr lang="en-IN" smtClean="0">
                <a:solidFill>
                  <a:srgbClr val="FF33CC"/>
                </a:solidFill>
              </a:rPr>
              <a:pPr/>
              <a:t>9</a:t>
            </a:fld>
            <a:endParaRPr lang="en-IN" dirty="0">
              <a:solidFill>
                <a:srgbClr val="FF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DCE0033-3720-944C-E599-B069BFF36DAF}"/>
              </a:ext>
            </a:extLst>
          </p:cNvPr>
          <p:cNvSpPr txBox="1"/>
          <p:nvPr/>
        </p:nvSpPr>
        <p:spPr>
          <a:xfrm>
            <a:off x="9019387" y="117032"/>
            <a:ext cx="31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Team:BATCH6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21BQ1A42F1,                         22BQ5A4217,</a:t>
            </a:r>
          </a:p>
          <a:p>
            <a:r>
              <a:rPr lang="en-IN" sz="1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21BQ1A42G6,                          22BQ5A4218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80CD508-BADA-4EB5-A0E0-A1CEB89F4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4771" y="800199"/>
            <a:ext cx="5456480" cy="2949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F6F75FD-3581-9090-A465-550F704758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56388" y="3802986"/>
            <a:ext cx="5771701" cy="2592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0E2F43-DFA7-A1CE-52D7-04109848E6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1302" y="3850308"/>
            <a:ext cx="6387690" cy="25775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9D7DF5F-4515-8317-73ED-D6C9EEE53D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16466"/>
            <a:ext cx="6764771" cy="30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2776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1075</Words>
  <Application>Microsoft Office PowerPoint</Application>
  <PresentationFormat>Custom</PresentationFormat>
  <Paragraphs>153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srija Appala</dc:creator>
  <cp:lastModifiedBy>shaik abdul nayeem</cp:lastModifiedBy>
  <cp:revision>9</cp:revision>
  <dcterms:created xsi:type="dcterms:W3CDTF">2024-02-20T07:09:40Z</dcterms:created>
  <dcterms:modified xsi:type="dcterms:W3CDTF">2025-03-30T08:54:30Z</dcterms:modified>
</cp:coreProperties>
</file>